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6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eda6e2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1c403d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66575e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f8e8a3ac?pid=e66575e71&amp;color=0,0,0&amp;vtp=1&amp;bt=1&amp;bbb=1&amp;hb=1"/>
          <p:cNvSpPr/>
          <p:nvPr/>
        </p:nvSpPr>
        <p:spPr>
          <a:xfrm>
            <a:off x="832104" y="1080000"/>
            <a:ext cx="10533888" cy="22910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二、谋篇布局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正文可分为三段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注意演讲稿的写作格式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需简短问候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再引入演讲主题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Ladies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gentlemen,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中间段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主体部分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可介绍家乡的大致信息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包括方位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以及传统文化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包括名胜古迹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传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统美食或风俗等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</a:t>
            </a:r>
            <a:endParaRPr lang="en-US" altLang="zh-CN" dirty="0"/>
          </a:p>
        </p:txBody>
      </p:sp>
      <p:pic>
        <p:nvPicPr>
          <p:cNvPr id="3" name="P_4_BD#8f8e8a3ac?pid=e66575e7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7520" y="3458456"/>
            <a:ext cx="6153912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8f8e8a3ac?pid=e66575e71&amp;color=0,0,0&amp;vtp=1&amp;bbb=1"/>
          <p:cNvSpPr/>
          <p:nvPr/>
        </p:nvSpPr>
        <p:spPr>
          <a:xfrm>
            <a:off x="832104" y="5261856"/>
            <a:ext cx="10533888" cy="7162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尾段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进行呼吁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号召大家共同保护家乡的传统文化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embrace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modernisation,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preserve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treasures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f8e8a3ac?pid=e66575e71&amp;color=0,0,0&amp;vtp=1&amp;bt=1&amp;bbb=1&amp;hb=1"/>
          <p:cNvSpPr/>
          <p:nvPr/>
        </p:nvSpPr>
        <p:spPr>
          <a:xfrm>
            <a:off x="832104" y="1080000"/>
            <a:ext cx="10533888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三、组织成文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Hometown,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Ladies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gentlemen,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today.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southwest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Shandong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proudest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Shandong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cuisine.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feature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combination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sweetness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sourness,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reminds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gatherings.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addition,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Confucius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visiting,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preserve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identity.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embrace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modernisation,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preserve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treasures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roots.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Together,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let's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traditions.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19b57a9c.fixed?pid=bfc97ce53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写作攻略17</a:t>
            </a:r>
            <a:endParaRPr lang="en-US" altLang="zh-CN" sz="5400" dirty="0"/>
          </a:p>
        </p:txBody>
      </p:sp>
      <p:sp>
        <p:nvSpPr>
          <p:cNvPr id="3" name="C_2_BD#d19b57a9c.fixed?pid=bfc97ce53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小作文之娓娓道来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：介绍当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地文化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2d7cddbb?pid=ceda6e233&amp;color=0,0,0&amp;vtp=1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世界各地文化多元，各具特色。与文化相关的话题也以不同的形式出现在高中的学习及考试当中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，除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了了解和学习特色文化相关内容之外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，学会实际运用更为重要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。本篇将讲述如何用独特的表达方式介绍家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乡文化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C_4_BD#0e51688cf?pid=f1c403dc2&amp;color=0,0,0&amp;vtp=1&amp;bbb=1"/>
          <p:cNvSpPr/>
          <p:nvPr/>
        </p:nvSpPr>
        <p:spPr>
          <a:xfrm>
            <a:off x="832104" y="227330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审题定调</a:t>
            </a:r>
            <a:endParaRPr lang="en-US" altLang="zh-CN" sz="2200" dirty="0"/>
          </a:p>
        </p:txBody>
      </p:sp>
      <p:sp>
        <p:nvSpPr>
          <p:cNvPr id="4" name="P_5_BD#4ee83b94f?pid=0e51688cf&amp;color=0,0,0&amp;vtp=1&amp;bbb=1"/>
          <p:cNvSpPr/>
          <p:nvPr/>
        </p:nvSpPr>
        <p:spPr>
          <a:xfrm>
            <a:off x="832104" y="26162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明确文体、对象——运用相关句式表述；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明确时态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、人称——确保基本内容无误。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fc5a6e26?pid=f1c403dc2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谋篇布局</a:t>
            </a:r>
            <a:endParaRPr lang="en-US" altLang="zh-CN" sz="2200" dirty="0"/>
          </a:p>
        </p:txBody>
      </p:sp>
      <p:sp>
        <p:nvSpPr>
          <p:cNvPr id="3" name="P_5_BD#aa3b2e6be?pid=afc5a6e26&amp;color=0,0,0&amp;vtp=1&amp;bbb=1&amp;hb=1"/>
          <p:cNvSpPr/>
          <p:nvPr/>
        </p:nvSpPr>
        <p:spPr>
          <a:xfrm>
            <a:off x="832104" y="1422400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正文可分为三段：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.首段——点明写作意图，简要交代信息。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确定想介绍的当地文化特色，如传统节日、美食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、民俗活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、历史遗迹等。</a:t>
            </a:r>
            <a:endParaRPr lang="en-US" altLang="zh-CN" dirty="0"/>
          </a:p>
        </p:txBody>
      </p:sp>
      <p:graphicFrame>
        <p:nvGraphicFramePr>
          <p:cNvPr id="5" name="P_5_BD#aa3b2e6be?colgroup=28,28&amp;pid=afc5a6e26&amp;color=0,0,0&amp;vtp=1&amp;bbb=1"/>
          <p:cNvGraphicFramePr>
            <a:graphicFrameLocks noGrp="1"/>
          </p:cNvGraphicFramePr>
          <p:nvPr/>
        </p:nvGraphicFramePr>
        <p:xfrm>
          <a:off x="832104" y="2743200"/>
          <a:ext cx="10515600" cy="937198"/>
        </p:xfrm>
        <a:graphic>
          <a:graphicData uri="http://schemas.openxmlformats.org/drawingml/2006/table">
            <a:tbl>
              <a:tblPr/>
              <a:tblGrid>
                <a:gridCol w="5257800"/>
                <a:gridCol w="5257800"/>
              </a:tblGrid>
              <a:tr h="315024"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highly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recommend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attracts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visitors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87"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makes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appealing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It's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pleasure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087"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proudest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traditions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good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opportunity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about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Times New Roman" panose="02020603050405020304" pitchFamily="34" charset="0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aa3b2e6be?pid=afc5a6e26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87400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aa3b2e6be?pid=afc5a6e26&amp;color=0,0,0&amp;vtp=1&amp;bbb=1"/>
          <p:cNvSpPr/>
          <p:nvPr/>
        </p:nvSpPr>
        <p:spPr>
          <a:xfrm>
            <a:off x="832104" y="3810000"/>
            <a:ext cx="10531904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aspects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celebrated/known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resources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time-honoured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heritage.</a:t>
            </a:r>
            <a:endParaRPr lang="en-US" altLang="zh-CN" sz="100" dirty="0">
              <a:latin typeface="Times New Roman" panose="02020603050405020304" pitchFamily="34" charset="0"/>
            </a:endParaRPr>
          </a:p>
        </p:txBody>
      </p:sp>
      <p:pic>
        <p:nvPicPr>
          <p:cNvPr id="7" name="P_5_BD#aa3b2e6be?pid=afc5a6e26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2854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aa3b2e6be?pid=afc5a6e26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67093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a3b2e6be?pid=afc5a6e26&amp;color=0,0,0&amp;vtp=1&amp;bt=1&amp;bbb=1"/>
          <p:cNvSpPr/>
          <p:nvPr/>
        </p:nvSpPr>
        <p:spPr>
          <a:xfrm>
            <a:off x="832104" y="10800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2.中间段——主体部分，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详细介绍主题内容。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可以从以下几个方面详细介绍当地文化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#1.2.1</a:t>
            </a:r>
            <a:endParaRPr lang="en-US" altLang="zh-CN" sz="1800" dirty="0"/>
          </a:p>
        </p:txBody>
      </p:sp>
      <p:graphicFrame>
        <p:nvGraphicFramePr>
          <p:cNvPr id="6" name="P_5_BD#aa3b2e6be?colgroup=4,7,46&amp;pid=afc5a6e26&amp;color=0,0,0&amp;vtp=1&amp;bbb=1&amp;hb=1"/>
          <p:cNvGraphicFramePr>
            <a:graphicFrameLocks noGrp="1"/>
          </p:cNvGraphicFramePr>
          <p:nvPr/>
        </p:nvGraphicFramePr>
        <p:xfrm>
          <a:off x="832105" y="1977001"/>
          <a:ext cx="10536017" cy="3004884"/>
        </p:xfrm>
        <a:graphic>
          <a:graphicData uri="http://schemas.openxmlformats.org/drawingml/2006/table">
            <a:tbl>
              <a:tblPr/>
              <a:tblGrid>
                <a:gridCol w="930928"/>
                <a:gridCol w="1487745"/>
                <a:gridCol w="8117344"/>
              </a:tblGrid>
              <a:tr h="82664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背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简要介绍该文化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特色的起源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历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史背景等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history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spanning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origins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dates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back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Legend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originated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story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292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主要内容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描述该文化特色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的具体内容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节日习俗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美食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特色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民俗活动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During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people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engage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variety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activities,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festival/celebration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marked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key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feature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symbolises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64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举例说明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通过具体事例来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展示该文化特色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的独特魅力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instance,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memorable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Take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example;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dish/custom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particularly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special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village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customary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presents/showcases/indicates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aa3b2e6be.table_image?tii=1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197700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aa3b2e6be.table_image?tii=2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226960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5_BD#aa3b2e6be.table_image?tii=3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256221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aa3b2e6be.table_image?tii=4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307390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aa3b2e6be.table_image?tii=5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336650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aa3b2e6be.table_image?tii=6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365911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P_5_BD#aa3b2e6be.table_image?tii=7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417080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5_BD#aa3b2e6be.table_image?tii=8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446340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P_5_BD#aa3b2e6be.table_image?tii=9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475601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P_5_BD#aa3b2e6be?colgroup=4,7,46&amp;pid=afc5a6e26&amp;color=0,0,0&amp;vtp=1&amp;bbb=1&amp;hb=1"/>
          <p:cNvGraphicFramePr>
            <a:graphicFrameLocks noGrp="1"/>
          </p:cNvGraphicFramePr>
          <p:nvPr/>
        </p:nvGraphicFramePr>
        <p:xfrm>
          <a:off x="832105" y="1496695"/>
          <a:ext cx="10536017" cy="1351598"/>
        </p:xfrm>
        <a:graphic>
          <a:graphicData uri="http://schemas.openxmlformats.org/drawingml/2006/table">
            <a:tbl>
              <a:tblPr/>
              <a:tblGrid>
                <a:gridCol w="930928"/>
                <a:gridCol w="1487745"/>
                <a:gridCol w="8117344"/>
              </a:tblGrid>
              <a:tr h="1312926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文化意义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阐述该文化特色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在当地人民生活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中的重要性及其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对传承和弘扬民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族文化的价值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celebration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also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reflection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values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beliefs.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tradition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plays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vital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role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maintaining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community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cohesion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significance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lies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ability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preserve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our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cultural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identity.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P_5_BD#aa3b2e6be?colgroup=4,7,46&amp;pid=afc5a6e26&amp;color=0,0,0&amp;vtp=1&amp;bbb=1&amp;hb=1"/>
          <p:cNvSpPr txBox="1"/>
          <p:nvPr/>
        </p:nvSpPr>
        <p:spPr>
          <a:xfrm>
            <a:off x="8828122" y="1080000"/>
            <a:ext cx="2540000" cy="29674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  <p:pic>
        <p:nvPicPr>
          <p:cNvPr id="4" name="P_5_BD#aa3b2e6be.table_image?tii=10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1758823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aa3b2e6be.table_image?tii=11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205143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aa3b2e6be.table_image?tii=12&amp;pid=afc5a6e2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4814" y="234403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a3b2e6be?pid=afc5a6e26&amp;color=0,0,0&amp;vtp=1&amp;bt=1&amp;bbb=1"/>
          <p:cNvSpPr/>
          <p:nvPr/>
        </p:nvSpPr>
        <p:spPr>
          <a:xfrm>
            <a:off x="832104" y="1080000"/>
            <a:ext cx="10533888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3.尾段——总结全文。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表达对当地文化的自豪感，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以及对传承和弘扬文化的期望。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you!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embrace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modernisation,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preserve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treasures.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crucial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uphold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conclusion,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essential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proud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uphold.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remains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cherished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honoured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promote.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celebrate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remember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legacy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ensure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continuation.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使用这些句子时，确保它们与作文主题紧密相关，并且能够自然地融入文章。</a:t>
            </a:r>
            <a:endParaRPr lang="en-US" altLang="zh-CN" sz="1800" dirty="0"/>
          </a:p>
        </p:txBody>
      </p:sp>
      <p:pic>
        <p:nvPicPr>
          <p:cNvPr id="3" name="P_5_BD#aa3b2e6be?pid=afc5a6e26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5554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aa3b2e6be?pid=afc5a6e26&amp;color=0,0,0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669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aa3b2e6be?pid=afc5a6e26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3784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aa3b2e6be?pid=afc5a6e26&amp;color=0,0,0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7899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5_BD#aa3b2e6be?pid=afc5a6e26&amp;color=0,0,0&amp;tib=255,255,255&amp;iip=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20140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P_5_BD#aa3b2e6be?pid=afc5a6e26&amp;color=0,0,0&amp;tib=255,255,255&amp;iip=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61288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P_5_BD#aa3b2e6be?pid=afc5a6e26&amp;color=0,0,0&amp;tib=255,255,255&amp;iip=1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0243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fd4722a0?pid=e66575e71&amp;color=0,0,0&amp;vtp=1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假定你是李华，你校正在进行主题为“The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Culture”的英文演讲比赛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，请你写一篇英文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演讲稿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，内容包括：</a:t>
            </a:r>
            <a:endParaRPr lang="en-US" altLang="zh-CN" dirty="0"/>
          </a:p>
        </p:txBody>
      </p:sp>
      <p:sp>
        <p:nvSpPr>
          <p:cNvPr id="3" name="P_4_BD#8f8e8a3ac?pid=e66575e71&amp;color=0,0,0&amp;vtp=1&amp;bbb=1"/>
          <p:cNvSpPr/>
          <p:nvPr/>
        </p:nvSpPr>
        <p:spPr>
          <a:xfrm>
            <a:off x="832104" y="1905000"/>
            <a:ext cx="10533888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1.简要介绍家乡及家乡的文化；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.号召大家共同保护家乡的传统文化。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：1.写作词数应为80个左右；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.可以适当增加细节，以使行文连贯。</a:t>
            </a:r>
            <a:endParaRPr lang="en-US" altLang="zh-CN" sz="1800" dirty="0"/>
          </a:p>
          <a:p>
            <a:pPr algn="ctr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Hometown,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8f8e8a3ac?pid=e66575e71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362456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8f8e8a3ac?pid=e66575e71&amp;color=0,0,0&amp;vtp=1&amp;bbb=1"/>
          <p:cNvSpPr/>
          <p:nvPr/>
        </p:nvSpPr>
        <p:spPr>
          <a:xfrm>
            <a:off x="832104" y="1518404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一、审题定调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演讲稿类应用文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人称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以第一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三人称为主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时态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以一般现在时为主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3468</Words>
  <Application>WPS 演示</Application>
  <PresentationFormat>宽屏</PresentationFormat>
  <Paragraphs>130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Calibri</vt:lpstr>
      <vt:lpstr>等线</vt:lpstr>
      <vt:lpstr>楷体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2025-10-24T09:11:00Z</dcterms:created>
  <dcterms:modified xsi:type="dcterms:W3CDTF">2025-10-28T02:00:56Z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AE40819D8B8C46F58A9980242EF70E3F_12</vt:lpwstr>
  </property>
  <property fmtid="{D5CDD505-2E9C-101B-9397-08002B2CF9AE}" pid="3" name="KSOProductBuildVer">
    <vt:lpwstr>2052-12.1.0.22529</vt:lpwstr>
  </property>
</Properties>
</file>